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5" r:id="rId4"/>
    <p:sldId id="258" r:id="rId5"/>
    <p:sldId id="259" r:id="rId6"/>
    <p:sldId id="284" r:id="rId7"/>
    <p:sldId id="285" r:id="rId8"/>
    <p:sldId id="287" r:id="rId9"/>
    <p:sldId id="288" r:id="rId10"/>
    <p:sldId id="291" r:id="rId11"/>
    <p:sldId id="289" r:id="rId12"/>
    <p:sldId id="290" r:id="rId13"/>
    <p:sldId id="292" r:id="rId14"/>
    <p:sldId id="293" r:id="rId15"/>
    <p:sldId id="261" r:id="rId16"/>
    <p:sldId id="260" r:id="rId17"/>
    <p:sldId id="262" r:id="rId18"/>
    <p:sldId id="263" r:id="rId19"/>
    <p:sldId id="294" r:id="rId20"/>
    <p:sldId id="266" r:id="rId21"/>
    <p:sldId id="265" r:id="rId22"/>
    <p:sldId id="264" r:id="rId23"/>
    <p:sldId id="267" r:id="rId24"/>
    <p:sldId id="269" r:id="rId25"/>
    <p:sldId id="271" r:id="rId26"/>
    <p:sldId id="270" r:id="rId27"/>
    <p:sldId id="272" r:id="rId28"/>
    <p:sldId id="273" r:id="rId29"/>
    <p:sldId id="274" r:id="rId30"/>
    <p:sldId id="276" r:id="rId31"/>
    <p:sldId id="275" r:id="rId32"/>
    <p:sldId id="278" r:id="rId33"/>
    <p:sldId id="277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073"/>
    <a:srgbClr val="FCD9BC"/>
    <a:srgbClr val="FACB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16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9A5ED-261E-4B68-A84B-F300A115289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20BDC-4F2C-463D-8974-3067BA07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20BDC-4F2C-463D-8974-3067BA07294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text=%D0%93%D0%BB%D0%B5%D0%BD%D0%BD%20%D0%94%D0%BE%D0%BC%D0%B0%D0%BD&amp;clid=2323951-40&amp;win=422&amp;lr=11116&amp;noreask=1&amp;ento=0oCgpydXcxOTM3NzM3GAJCStCz0LvQtdC9INC00L7QvNCw0L0g0LPQsNGA0LzQvtC90LjRh9C90L7QtSDRgNCw0LfQstC40YLQuNC1INGA0LXQsdC10L3QutCw_s9ez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1182/00047e51-692a644e/hello_html_m615fa12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2996952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Segoe Script" pitchFamily="66" charset="0"/>
              </a:rPr>
              <a:t>« Как развивать речь ребенка дома?»</a:t>
            </a:r>
            <a:endParaRPr lang="ru-RU" sz="5400" b="1" i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Segoe Script" pitchFamily="66" charset="0"/>
              </a:rPr>
              <a:t>Консультация учителя-логопеда  для родителей: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589240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Segoe Script" pitchFamily="66" charset="0"/>
              </a:rPr>
              <a:t>Подготовила: учитель-логопед </a:t>
            </a:r>
            <a:r>
              <a:rPr lang="ru-RU" sz="3200" b="1" i="1" dirty="0" err="1" smtClean="0">
                <a:latin typeface="Segoe Script" pitchFamily="66" charset="0"/>
              </a:rPr>
              <a:t>Насифуллина</a:t>
            </a:r>
            <a:r>
              <a:rPr lang="ru-RU" sz="3200" b="1" i="1" dirty="0" smtClean="0">
                <a:latin typeface="Segoe Script" pitchFamily="66" charset="0"/>
              </a:rPr>
              <a:t> Ирина  Викторовна</a:t>
            </a:r>
            <a:endParaRPr lang="ru-RU" sz="3200" b="1" i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«Качели» - рот широко открыт, движения языка вверх-вниз, за верхние зубы – за нижние зубы</a:t>
            </a:r>
            <a:b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36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938"/>
            <a:ext cx="4643438" cy="336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420938"/>
            <a:ext cx="4427537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Segoe Print" pitchFamily="2" charset="0"/>
              </a:rPr>
              <a:t>«Вкусное варенье» - </a:t>
            </a:r>
            <a:r>
              <a:rPr lang="ru-RU" sz="3600" b="1" i="1" dirty="0" err="1" smtClean="0">
                <a:solidFill>
                  <a:srgbClr val="C00000"/>
                </a:solidFill>
                <a:latin typeface="Segoe Print" pitchFamily="2" charset="0"/>
              </a:rPr>
              <a:t>слизывание</a:t>
            </a:r>
            <a:r>
              <a:rPr lang="ru-RU" sz="3600" b="1" i="1" dirty="0" smtClean="0">
                <a:solidFill>
                  <a:srgbClr val="C00000"/>
                </a:solidFill>
                <a:latin typeface="Segoe Print" pitchFamily="2" charset="0"/>
              </a:rPr>
              <a:t> варенья с верхней и нижней губы попеременно. Круговое облизывание губ </a:t>
            </a:r>
            <a:br>
              <a:rPr lang="ru-RU" sz="3600" b="1" i="1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3600" b="1" i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492375"/>
            <a:ext cx="5689600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Segoe Print" pitchFamily="2" charset="0"/>
              </a:rPr>
              <a:t>«Чашечка» - широкий расслабленный язык поднят к верхней губе, средняя часть языка прогнута, а боковые края загнуты кверху </a:t>
            </a:r>
            <a:r>
              <a:rPr lang="ru-RU" sz="3600" b="1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3600" b="1" i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519514" cy="4081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928813"/>
            <a:ext cx="6326188" cy="467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Segoe Print" pitchFamily="2" charset="0"/>
              </a:rPr>
              <a:t>«Маляр» - улыбнуться, открыть рот, язык поднять вверх и кончиком языка водить вперед-назад по небу</a:t>
            </a:r>
            <a:br>
              <a:rPr lang="ru-RU" sz="3600" b="1" i="1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3600" b="1" i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6120680" cy="4347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24744"/>
            <a:ext cx="909369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«Горка» - улыбнуться, открыть рот, кончик языка упереть в нижние зубы, язык не должен выпячиваться вперед</a:t>
            </a:r>
            <a:r>
              <a:rPr lang="ru-RU" sz="5400" b="1" i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5400" dirty="0" smtClean="0">
                <a:solidFill>
                  <a:srgbClr val="330033"/>
                </a:solidFill>
                <a:latin typeface="Times New Roman" pitchFamily="16" charset="0"/>
              </a:rPr>
              <a:t/>
            </a:r>
            <a:br>
              <a:rPr lang="ru-RU" sz="5400" dirty="0" smtClean="0">
                <a:solidFill>
                  <a:srgbClr val="330033"/>
                </a:solidFill>
                <a:latin typeface="Times New Roman" pitchFamily="16" charset="0"/>
              </a:rPr>
            </a:b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4657700" cy="3690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 descr="http://www.67.dou.spb.ru/HTML/2017/files/assets/common/page-substrates/pag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5362" name="Picture 2" descr="https://static8.depositphotos.com/1575673/1042/i/950/depositphotos_10428538-stock-photo-wooden-treasure-che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5" t="7818" r="12639" b="9496"/>
          <a:stretch>
            <a:fillRect/>
          </a:stretch>
        </p:blipFill>
        <p:spPr bwMode="auto">
          <a:xfrm>
            <a:off x="827584" y="188640"/>
            <a:ext cx="5656486" cy="59766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201218">
            <a:off x="3164338" y="4309200"/>
            <a:ext cx="271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РЕЧЬ</a:t>
            </a:r>
            <a:endParaRPr lang="ru-R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5366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60648"/>
            <a:ext cx="3600400" cy="36004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27784" y="1916832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Речевое дыхание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5473005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Segoe Script" pitchFamily="66" charset="0"/>
              </a:rPr>
              <a:t>Речевое дыхание —  это основа звучащей речи, источник образования звуков, голоса. </a:t>
            </a:r>
            <a:endParaRPr lang="ru-RU" sz="2800" b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ore.logobos.ru/wp-content/uploads/2019/03/03-20.jpg"/>
          <p:cNvPicPr>
            <a:picLocks noChangeAspect="1" noChangeArrowheads="1"/>
          </p:cNvPicPr>
          <p:nvPr/>
        </p:nvPicPr>
        <p:blipFill>
          <a:blip r:embed="rId2" cstate="print"/>
          <a:srcRect r="46850"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pic>
        <p:nvPicPr>
          <p:cNvPr id="5" name="Picture 2" descr="https://store.logobos.ru/wp-content/uploads/2019/03/03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710" b="48488"/>
          <a:stretch>
            <a:fillRect/>
          </a:stretch>
        </p:blipFill>
        <p:spPr bwMode="auto">
          <a:xfrm>
            <a:off x="4788024" y="0"/>
            <a:ext cx="4355976" cy="3212976"/>
          </a:xfrm>
          <a:prstGeom prst="rect">
            <a:avLst/>
          </a:prstGeom>
          <a:noFill/>
        </p:spPr>
      </p:pic>
      <p:pic>
        <p:nvPicPr>
          <p:cNvPr id="6" name="Picture 2" descr="https://store.logobos.ru/wp-content/uploads/2019/03/03-20.jpg"/>
          <p:cNvPicPr>
            <a:picLocks noChangeAspect="1" noChangeArrowheads="1"/>
          </p:cNvPicPr>
          <p:nvPr/>
        </p:nvPicPr>
        <p:blipFill>
          <a:blip r:embed="rId2" cstate="print"/>
          <a:srcRect l="78304" t="78350"/>
          <a:stretch>
            <a:fillRect/>
          </a:stretch>
        </p:blipFill>
        <p:spPr bwMode="auto">
          <a:xfrm>
            <a:off x="4788024" y="5373216"/>
            <a:ext cx="4355976" cy="1484784"/>
          </a:xfrm>
          <a:prstGeom prst="rect">
            <a:avLst/>
          </a:prstGeom>
          <a:noFill/>
        </p:spPr>
      </p:pic>
      <p:pic>
        <p:nvPicPr>
          <p:cNvPr id="8" name="Picture 2" descr="https://store.logobos.ru/wp-content/uploads/2019/03/03-20.jpg"/>
          <p:cNvPicPr>
            <a:picLocks noChangeAspect="1" noChangeArrowheads="1"/>
          </p:cNvPicPr>
          <p:nvPr/>
        </p:nvPicPr>
        <p:blipFill>
          <a:blip r:embed="rId2" cstate="print"/>
          <a:srcRect l="78350" t="48950"/>
          <a:stretch>
            <a:fillRect/>
          </a:stretch>
        </p:blipFill>
        <p:spPr bwMode="auto">
          <a:xfrm>
            <a:off x="7164288" y="3212976"/>
            <a:ext cx="1979712" cy="3501008"/>
          </a:xfrm>
          <a:prstGeom prst="rect">
            <a:avLst/>
          </a:prstGeom>
          <a:noFill/>
        </p:spPr>
      </p:pic>
      <p:pic>
        <p:nvPicPr>
          <p:cNvPr id="9" name="Picture 2" descr="https://store.logobos.ru/wp-content/uploads/2019/03/03-20.jpg"/>
          <p:cNvPicPr>
            <a:picLocks noChangeAspect="1" noChangeArrowheads="1"/>
          </p:cNvPicPr>
          <p:nvPr/>
        </p:nvPicPr>
        <p:blipFill>
          <a:blip r:embed="rId2" cstate="print"/>
          <a:srcRect l="78350" t="48950"/>
          <a:stretch>
            <a:fillRect/>
          </a:stretch>
        </p:blipFill>
        <p:spPr bwMode="auto">
          <a:xfrm>
            <a:off x="5220072" y="3140968"/>
            <a:ext cx="1979712" cy="3501008"/>
          </a:xfrm>
          <a:prstGeom prst="rect">
            <a:avLst/>
          </a:prstGeom>
          <a:noFill/>
        </p:spPr>
      </p:pic>
      <p:pic>
        <p:nvPicPr>
          <p:cNvPr id="10" name="Picture 2" descr="https://store.logobos.ru/wp-content/uploads/2019/03/03-20.jpg"/>
          <p:cNvPicPr>
            <a:picLocks noChangeAspect="1" noChangeArrowheads="1"/>
          </p:cNvPicPr>
          <p:nvPr/>
        </p:nvPicPr>
        <p:blipFill>
          <a:blip r:embed="rId2" cstate="print"/>
          <a:srcRect l="78350" t="48950"/>
          <a:stretch>
            <a:fillRect/>
          </a:stretch>
        </p:blipFill>
        <p:spPr bwMode="auto">
          <a:xfrm>
            <a:off x="4788024" y="3068960"/>
            <a:ext cx="1979712" cy="35010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Script" pitchFamily="66" charset="0"/>
              </a:rPr>
              <a:t>ПРАВИЛА ПРОВЕДЕНИЯ ДЫХАТЕЛЬНОЙ ГИМНАСТИКИ:</a:t>
            </a:r>
            <a:endParaRPr lang="ru-RU" sz="24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62068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НОСОМ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xn--47-kmc.xn--80aafey1amqq.xn--d1acj3b/images/events/cover/fcbfc966584c6a5cea7248c61f980b7c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06" y="332656"/>
            <a:ext cx="9152906" cy="609329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843808" y="764704"/>
            <a:ext cx="1944216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71800" y="2348880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Script" pitchFamily="66" charset="0"/>
              </a:rPr>
              <a:t>ВЫДОХ РТОМ</a:t>
            </a:r>
            <a:endParaRPr lang="ru-RU" sz="32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avatars.mds.yandex.net/get-zen_doc/1860870/pub_5eb008c825479d02b8e17c4a_5eb00ce0e5df9626aaccd81a/scale_1200"/>
          <p:cNvPicPr>
            <a:picLocks noChangeAspect="1" noChangeArrowheads="1"/>
          </p:cNvPicPr>
          <p:nvPr/>
        </p:nvPicPr>
        <p:blipFill>
          <a:blip r:embed="rId3" cstate="print"/>
          <a:srcRect l="6411" r="5969"/>
          <a:stretch>
            <a:fillRect/>
          </a:stretch>
        </p:blipFill>
        <p:spPr bwMode="auto">
          <a:xfrm>
            <a:off x="107504" y="188640"/>
            <a:ext cx="3321293" cy="2592760"/>
          </a:xfrm>
          <a:prstGeom prst="rect">
            <a:avLst/>
          </a:prstGeom>
          <a:noFill/>
        </p:spPr>
      </p:pic>
      <p:sp>
        <p:nvSpPr>
          <p:cNvPr id="20488" name="AutoShape 8" descr="http://xn----otbahcblp2ahg2c.xn--p1ai/wp-content/uploads/2020/11/soft-packag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://xn----otbahcblp2ahg2c.xn--p1ai/wp-content/uploads/2020/11/soft-packag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https://wachanga-res.cloudinary.com/c_fill,h_630,q_85,w_1200/54812454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627784" y="4797152"/>
            <a:ext cx="3622544" cy="1901836"/>
          </a:xfrm>
          <a:prstGeom prst="rect">
            <a:avLst/>
          </a:prstGeom>
          <a:noFill/>
        </p:spPr>
      </p:pic>
      <p:pic>
        <p:nvPicPr>
          <p:cNvPr id="20494" name="Picture 14" descr="https://www.maam.ru/upload/blogs/detsad-133439-1480237555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6618" r="14632"/>
          <a:stretch>
            <a:fillRect/>
          </a:stretch>
        </p:blipFill>
        <p:spPr bwMode="auto">
          <a:xfrm>
            <a:off x="107504" y="3356992"/>
            <a:ext cx="2304256" cy="3153543"/>
          </a:xfrm>
          <a:prstGeom prst="rect">
            <a:avLst/>
          </a:prstGeom>
          <a:noFill/>
        </p:spPr>
      </p:pic>
      <p:pic>
        <p:nvPicPr>
          <p:cNvPr id="20496" name="Picture 16" descr="https://img1.badfon.ru/original/1920x1080/3/e5/devochka-deti-nebo-oduvanchik.jpg"/>
          <p:cNvPicPr>
            <a:picLocks noChangeAspect="1" noChangeArrowheads="1"/>
          </p:cNvPicPr>
          <p:nvPr/>
        </p:nvPicPr>
        <p:blipFill>
          <a:blip r:embed="rId6" cstate="print"/>
          <a:srcRect l="30843"/>
          <a:stretch>
            <a:fillRect/>
          </a:stretch>
        </p:blipFill>
        <p:spPr bwMode="auto">
          <a:xfrm>
            <a:off x="3563888" y="188640"/>
            <a:ext cx="3312368" cy="2694169"/>
          </a:xfrm>
          <a:prstGeom prst="rect">
            <a:avLst/>
          </a:prstGeom>
          <a:noFill/>
        </p:spPr>
      </p:pic>
      <p:pic>
        <p:nvPicPr>
          <p:cNvPr id="20498" name="Picture 18" descr="http://tmndetsady.ru/upload/news/orig_93502646f6b4363b316f292b261f2157.jpg"/>
          <p:cNvPicPr>
            <a:picLocks noChangeAspect="1" noChangeArrowheads="1"/>
          </p:cNvPicPr>
          <p:nvPr/>
        </p:nvPicPr>
        <p:blipFill>
          <a:blip r:embed="rId7" cstate="print"/>
          <a:srcRect r="58421"/>
          <a:stretch>
            <a:fillRect/>
          </a:stretch>
        </p:blipFill>
        <p:spPr bwMode="auto">
          <a:xfrm>
            <a:off x="6804248" y="3140968"/>
            <a:ext cx="2123728" cy="3549811"/>
          </a:xfrm>
          <a:prstGeom prst="rect">
            <a:avLst/>
          </a:prstGeom>
          <a:noFill/>
        </p:spPr>
      </p:pic>
      <p:pic>
        <p:nvPicPr>
          <p:cNvPr id="20500" name="Picture 20" descr="https://i.pinimg.com/736x/d6/06/a9/d606a947d360b02ea7ce2ed55ecb0388--oral-motor-cori.jpg"/>
          <p:cNvPicPr>
            <a:picLocks noChangeAspect="1" noChangeArrowheads="1"/>
          </p:cNvPicPr>
          <p:nvPr/>
        </p:nvPicPr>
        <p:blipFill>
          <a:blip r:embed="rId8" cstate="print"/>
          <a:srcRect l="21570" t="16183" r="18854" b="19905"/>
          <a:stretch>
            <a:fillRect/>
          </a:stretch>
        </p:blipFill>
        <p:spPr bwMode="auto">
          <a:xfrm>
            <a:off x="7236296" y="188640"/>
            <a:ext cx="1426041" cy="27188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696" y="285293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itchFamily="66" charset="0"/>
              </a:rPr>
              <a:t>ПОСМОТРИТЕ, КАК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itchFamily="66" charset="0"/>
              </a:rPr>
              <a:t>РАЗНООБРАЗНЫ 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itchFamily="66" charset="0"/>
              </a:rPr>
              <a:t>ПРОСТЫ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itchFamily="66" charset="0"/>
              </a:rPr>
              <a:t>ДЫХАТЕЛЬНЫЕ УПРАЖНЕНИЯ!</a:t>
            </a:r>
            <a:endParaRPr lang="ru-RU" sz="24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d1vdx9ifs4n5d7.cloudfront.net/s3fs-public/davidson_images/shutterstock_55340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3994446" cy="2664296"/>
          </a:xfrm>
          <a:prstGeom prst="rect">
            <a:avLst/>
          </a:prstGeom>
          <a:noFill/>
        </p:spPr>
      </p:pic>
      <p:pic>
        <p:nvPicPr>
          <p:cNvPr id="67588" name="Picture 4" descr="https://club443.ru/uploads/104/post-1199653575.jpg"/>
          <p:cNvPicPr>
            <a:picLocks noChangeAspect="1" noChangeArrowheads="1"/>
          </p:cNvPicPr>
          <p:nvPr/>
        </p:nvPicPr>
        <p:blipFill>
          <a:blip r:embed="rId3" cstate="print"/>
          <a:srcRect l="4725" t="6146" r="17786" b="4118"/>
          <a:stretch>
            <a:fillRect/>
          </a:stretch>
        </p:blipFill>
        <p:spPr bwMode="auto">
          <a:xfrm>
            <a:off x="5364088" y="188640"/>
            <a:ext cx="3558971" cy="3168352"/>
          </a:xfrm>
          <a:prstGeom prst="rect">
            <a:avLst/>
          </a:prstGeom>
          <a:noFill/>
        </p:spPr>
      </p:pic>
      <p:pic>
        <p:nvPicPr>
          <p:cNvPr id="67592" name="Picture 8" descr="https://im0-tub-ru.yandex.net/i?id=6478e2da18d7b78aef6c5fc2c8493eac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3240360" cy="3240360"/>
          </a:xfrm>
          <a:prstGeom prst="rect">
            <a:avLst/>
          </a:prstGeom>
          <a:noFill/>
        </p:spPr>
      </p:pic>
      <p:pic>
        <p:nvPicPr>
          <p:cNvPr id="67594" name="Picture 10" descr="https://myportion.ru/wp-content/uploads/2020/11/qngzfk0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4110836" cy="2952328"/>
          </a:xfrm>
          <a:prstGeom prst="rect">
            <a:avLst/>
          </a:prstGeom>
          <a:noFill/>
        </p:spPr>
      </p:pic>
      <p:pic>
        <p:nvPicPr>
          <p:cNvPr id="67596" name="Picture 12" descr="https://im0-tub-ru.yandex.net/i?id=9ebe06789724f749be96388b7521368c-l&amp;n=13"/>
          <p:cNvPicPr>
            <a:picLocks noChangeAspect="1" noChangeArrowheads="1"/>
          </p:cNvPicPr>
          <p:nvPr/>
        </p:nvPicPr>
        <p:blipFill>
          <a:blip r:embed="rId6" cstate="print"/>
          <a:srcRect l="34146" r="813"/>
          <a:stretch>
            <a:fillRect/>
          </a:stretch>
        </p:blipFill>
        <p:spPr bwMode="auto">
          <a:xfrm>
            <a:off x="3275856" y="1988840"/>
            <a:ext cx="2177803" cy="2232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0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66" charset="0"/>
              </a:rPr>
              <a:t>          ПОПРОБУЙТЕ!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Script" pitchFamily="66" charset="0"/>
              </a:rPr>
              <a:t>У ВАШЕГО РЕБЕНКА ОБЯЗАТЕЛЬНО ПОЛУЧИТСЯ!</a:t>
            </a:r>
            <a:endParaRPr lang="ru-RU" sz="20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67.dou.spb.ru/HTML/2017/files/assets/common/page-substrates/pag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60648"/>
            <a:ext cx="7365504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Segoe Script" pitchFamily="66" charset="0"/>
              </a:rPr>
              <a:t>Что же такое  речь?</a:t>
            </a:r>
            <a:endParaRPr lang="ru-RU" b="1" i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776564">
            <a:off x="204782" y="2926063"/>
            <a:ext cx="6809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Black" pitchFamily="34" charset="0"/>
              </a:rPr>
              <a:t>     ЧТО ТАКОЕ             РЕЧЬ????</a:t>
            </a: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 descr="http://www.67.dou.spb.ru/HTML/2017/files/assets/common/page-substrates/pag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2" name="Picture 2" descr="https://static8.depositphotos.com/1575673/1042/i/950/depositphotos_10428538-stock-photo-wooden-treasure-che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5" t="7818" r="12639" b="9496"/>
          <a:stretch>
            <a:fillRect/>
          </a:stretch>
        </p:blipFill>
        <p:spPr bwMode="auto">
          <a:xfrm>
            <a:off x="1115616" y="332656"/>
            <a:ext cx="4504358" cy="47593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67744" y="260648"/>
            <a:ext cx="2496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РЕЧЬ</a:t>
            </a:r>
            <a:endParaRPr lang="ru-R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5366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908720"/>
            <a:ext cx="3600400" cy="3600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83768" y="206084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Пальцевая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моторика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941168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Segoe Script" pitchFamily="66" charset="0"/>
              </a:rPr>
              <a:t>Кант писал, что «рука – это  это вышедший наружу мозг человека. </a:t>
            </a:r>
            <a:endParaRPr lang="ru-RU" sz="3200" b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 descr="http://www.67.dou.spb.ru/HTML/2017/files/assets/common/page-substrates/pag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501008"/>
            <a:ext cx="5616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u="sng" dirty="0" err="1" smtClean="0">
                <a:solidFill>
                  <a:srgbClr val="C00000"/>
                </a:solidFill>
                <a:latin typeface="Segoe Script" pitchFamily="66" charset="0"/>
                <a:hlinkClick r:id="rId3"/>
              </a:rPr>
              <a:t>Гленн</a:t>
            </a:r>
            <a:r>
              <a:rPr lang="ru-RU" sz="2400" b="1" i="1" u="sng" dirty="0" smtClean="0">
                <a:solidFill>
                  <a:srgbClr val="C00000"/>
                </a:solidFill>
                <a:latin typeface="Segoe Script" pitchFamily="66" charset="0"/>
                <a:hlinkClick r:id="rId3"/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  <a:latin typeface="Segoe Script" pitchFamily="66" charset="0"/>
                <a:hlinkClick r:id="rId3"/>
              </a:rPr>
              <a:t>Доман</a:t>
            </a:r>
            <a:endParaRPr lang="ru-RU" sz="2400" b="1" i="1" u="sng" dirty="0" smtClean="0">
              <a:solidFill>
                <a:srgbClr val="C00000"/>
              </a:solidFill>
              <a:latin typeface="Segoe Script" pitchFamily="66" charset="0"/>
            </a:endParaRPr>
          </a:p>
          <a:p>
            <a:pPr fontAlgn="base"/>
            <a:r>
              <a:rPr lang="ru-RU" sz="2400" b="1" i="1" dirty="0" smtClean="0">
                <a:latin typeface="Segoe Script" pitchFamily="66" charset="0"/>
              </a:rPr>
              <a:t>Американский  врач-физиотерапевт, </a:t>
            </a:r>
          </a:p>
          <a:p>
            <a:pPr fontAlgn="base"/>
            <a:r>
              <a:rPr lang="ru-RU" sz="2400" b="1" i="1" dirty="0" smtClean="0">
                <a:latin typeface="Segoe Script" pitchFamily="66" charset="0"/>
              </a:rPr>
              <a:t>автор восстанавливающих </a:t>
            </a:r>
          </a:p>
          <a:p>
            <a:pPr fontAlgn="base"/>
            <a:r>
              <a:rPr lang="ru-RU" sz="2400" b="1" i="1" dirty="0" smtClean="0">
                <a:latin typeface="Segoe Script" pitchFamily="66" charset="0"/>
              </a:rPr>
              <a:t>методик  для детей с </a:t>
            </a:r>
          </a:p>
          <a:p>
            <a:pPr fontAlgn="base"/>
            <a:r>
              <a:rPr lang="ru-RU" sz="2400" b="1" i="1" dirty="0" smtClean="0">
                <a:latin typeface="Segoe Script" pitchFamily="66" charset="0"/>
              </a:rPr>
              <a:t>поражениями </a:t>
            </a:r>
          </a:p>
          <a:p>
            <a:pPr fontAlgn="base"/>
            <a:r>
              <a:rPr lang="ru-RU" sz="2400" b="1" i="1" dirty="0" smtClean="0">
                <a:latin typeface="Segoe Script" pitchFamily="66" charset="0"/>
              </a:rPr>
              <a:t>нервной системы и </a:t>
            </a:r>
          </a:p>
          <a:p>
            <a:pPr fontAlgn="base"/>
            <a:r>
              <a:rPr lang="ru-RU" sz="2400" b="1" i="1" dirty="0" smtClean="0">
                <a:latin typeface="Segoe Script" pitchFamily="66" charset="0"/>
              </a:rPr>
              <a:t>обучающих  методик для </a:t>
            </a:r>
          </a:p>
          <a:p>
            <a:pPr fontAlgn="base"/>
            <a:r>
              <a:rPr lang="ru-RU" sz="2400" b="1" i="1" u="sng" dirty="0" smtClean="0">
                <a:solidFill>
                  <a:srgbClr val="C00000"/>
                </a:solidFill>
                <a:latin typeface="Segoe Script" pitchFamily="66" charset="0"/>
              </a:rPr>
              <a:t>всех детей</a:t>
            </a:r>
            <a:r>
              <a:rPr lang="ru-RU" sz="3200" b="1" i="1" u="sng" dirty="0" smtClean="0">
                <a:solidFill>
                  <a:srgbClr val="C00000"/>
                </a:solidFill>
                <a:latin typeface="Segoe Script" pitchFamily="66" charset="0"/>
              </a:rPr>
              <a:t>.</a:t>
            </a:r>
            <a:endParaRPr lang="ru-RU" sz="4000" dirty="0">
              <a:latin typeface="Segoe Script" pitchFamily="66" charset="0"/>
            </a:endParaRPr>
          </a:p>
        </p:txBody>
      </p:sp>
      <p:pic>
        <p:nvPicPr>
          <p:cNvPr id="2050" name="Picture 2" descr="https://i.ytimg.com/vi/rdVWLIoWn8M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4536504" cy="2551784"/>
          </a:xfrm>
          <a:prstGeom prst="rect">
            <a:avLst/>
          </a:prstGeom>
          <a:noFill/>
        </p:spPr>
      </p:pic>
      <p:pic>
        <p:nvPicPr>
          <p:cNvPr id="2054" name="Picture 6" descr="https://pix-feed.com/wp-content/uploads/2018/11/glenn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550451" y="0"/>
            <a:ext cx="3593549" cy="55322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4048" y="6211669"/>
            <a:ext cx="413995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Script" pitchFamily="66" charset="0"/>
              </a:rPr>
              <a:t>ПРОЧИТАЙТЕ,       ОЧЕНЬ ИНТЕРЕСНО  И ПОЛЕЗНО!</a:t>
            </a:r>
            <a:endParaRPr lang="ru-RU" b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7812360" y="5229200"/>
            <a:ext cx="648072" cy="100811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Script" pitchFamily="66" charset="0"/>
              </a:rPr>
              <a:t>ИНТЕРЕСНЫЕ МЕТОДИКИ РАЗВИТИЯ МЕЛКОЙ МОТОРИКИ И РЕЧИ РЕБЕНКА</a:t>
            </a:r>
            <a:endParaRPr lang="ru-RU" b="1" dirty="0">
              <a:solidFill>
                <a:srgbClr val="C0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ebayimg.com/00/s/NTczWDgwMA==/z/3gkAAOSwZ8ZW6rK8/$_57.JPG?set_id=880000500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752528" cy="34039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Segoe Script" pitchFamily="66" charset="0"/>
              </a:rPr>
              <a:t>Профессор Пак </a:t>
            </a:r>
            <a:r>
              <a:rPr lang="ru-RU" sz="3600" b="1" i="1" dirty="0" err="1" smtClean="0">
                <a:solidFill>
                  <a:srgbClr val="C00000"/>
                </a:solidFill>
                <a:latin typeface="Segoe Script" pitchFamily="66" charset="0"/>
              </a:rPr>
              <a:t>Чже</a:t>
            </a:r>
            <a:r>
              <a:rPr lang="ru-RU" sz="3600" b="1" i="1" dirty="0" smtClean="0">
                <a:solidFill>
                  <a:srgbClr val="C00000"/>
                </a:solidFill>
                <a:latin typeface="Segoe Script" pitchFamily="66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Segoe Script" pitchFamily="66" charset="0"/>
              </a:rPr>
              <a:t>Ву</a:t>
            </a:r>
            <a:r>
              <a:rPr lang="ru-RU" sz="3600" b="1" i="1" dirty="0" smtClean="0">
                <a:solidFill>
                  <a:srgbClr val="C00000"/>
                </a:solidFill>
                <a:latin typeface="Segoe Script" pitchFamily="66" charset="0"/>
              </a:rPr>
              <a:t>, разработавший Су – </a:t>
            </a:r>
            <a:r>
              <a:rPr lang="ru-RU" sz="3600" b="1" i="1" dirty="0" err="1" smtClean="0">
                <a:solidFill>
                  <a:srgbClr val="C00000"/>
                </a:solidFill>
                <a:latin typeface="Segoe Script" pitchFamily="66" charset="0"/>
              </a:rPr>
              <a:t>Джок</a:t>
            </a:r>
            <a:r>
              <a:rPr lang="ru-RU" sz="3600" b="1" i="1" dirty="0" smtClean="0">
                <a:solidFill>
                  <a:srgbClr val="C00000"/>
                </a:solidFill>
                <a:latin typeface="Segoe Script" pitchFamily="66" charset="0"/>
              </a:rPr>
              <a:t> терапию</a:t>
            </a:r>
            <a:endParaRPr lang="ru-RU" sz="3600" b="1" i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sp>
        <p:nvSpPr>
          <p:cNvPr id="3076" name="AutoShape 4" descr="blob:https://web.whatsapp.com/eba82af4-199a-421f-a9e2-400cc4cbc1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7754" y="2780928"/>
            <a:ext cx="5146246" cy="385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 descr="http://www.67.dou.spb.ru/HTML/2017/files/assets/common/page-substrates/pag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2" name="Picture 2" descr="https://static8.depositphotos.com/1575673/1042/i/950/depositphotos_10428538-stock-photo-wooden-treasure-che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5" t="7818" r="12639" b="9496"/>
          <a:stretch>
            <a:fillRect/>
          </a:stretch>
        </p:blipFill>
        <p:spPr bwMode="auto">
          <a:xfrm>
            <a:off x="755576" y="476672"/>
            <a:ext cx="5656486" cy="59766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201218">
            <a:off x="3092331" y="4741247"/>
            <a:ext cx="271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РЕЧЬ</a:t>
            </a:r>
            <a:endParaRPr lang="ru-R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5366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908720"/>
            <a:ext cx="3600400" cy="3600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83768" y="206084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Словарный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запас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8093_53eec73387f198cd8484b53303cad3c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r="11681"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093_53eec73387f198cd8484b53303cad3c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r="11681"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53988" y="609600"/>
          <a:ext cx="8990012" cy="6019800"/>
        </p:xfrm>
        <a:graphic>
          <a:graphicData uri="http://schemas.openxmlformats.org/presentationml/2006/ole">
            <p:oleObj spid="_x0000_s26626" name="Слайд" r:id="rId3" imgW="3310016" imgH="2481111" progId="PowerPoint.Slide.8">
              <p:embed/>
            </p:oleObj>
          </a:graphicData>
        </a:graphic>
      </p:graphicFrame>
      <p:sp>
        <p:nvSpPr>
          <p:cNvPr id="1028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  <a:latin typeface="Segoe Script" pitchFamily="66" charset="0"/>
              </a:rPr>
              <a:t>Что делает?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 descr="http://www.67.dou.spb.ru/HTML/2017/files/assets/common/page-substrates/pag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2" name="Picture 2" descr="https://static8.depositphotos.com/1575673/1042/i/950/depositphotos_10428538-stock-photo-wooden-treasure-che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5" t="7818" r="12639" b="9496"/>
          <a:stretch>
            <a:fillRect/>
          </a:stretch>
        </p:blipFill>
        <p:spPr bwMode="auto">
          <a:xfrm>
            <a:off x="755576" y="476672"/>
            <a:ext cx="5656486" cy="59766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201218">
            <a:off x="3092331" y="4741247"/>
            <a:ext cx="271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РЕЧЬ</a:t>
            </a:r>
            <a:endParaRPr lang="ru-R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5366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908720"/>
            <a:ext cx="3600400" cy="3600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39752" y="1844824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Грамматический     строй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icker-enfant-fleu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52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3423-sticker-enfant-tig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685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238673178_1_644x461_telyata-enakiev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E704"/>
              </a:clrFrom>
              <a:clrTo>
                <a:srgbClr val="80E704">
                  <a:alpha val="0"/>
                </a:srgbClr>
              </a:clrTo>
            </a:clrChange>
          </a:blip>
          <a:srcRect l="13846" t="6540" r="16924" b="8447"/>
          <a:stretch>
            <a:fillRect/>
          </a:stretch>
        </p:blipFill>
        <p:spPr bwMode="auto">
          <a:xfrm>
            <a:off x="152400" y="4038600"/>
            <a:ext cx="2819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%D0%BB%D1%8C%D0%B2%D0%B5%D0%BD%D0%BE%D0%BA-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8824" r="23529"/>
          <a:stretch>
            <a:fillRect/>
          </a:stretch>
        </p:blipFill>
        <p:spPr bwMode="auto">
          <a:xfrm>
            <a:off x="6553200" y="304800"/>
            <a:ext cx="2165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a1d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505200"/>
            <a:ext cx="299878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69176889_1294913419_04"/>
          <p:cNvPicPr>
            <a:picLocks noChangeAspect="1" noChangeArrowheads="1"/>
          </p:cNvPicPr>
          <p:nvPr/>
        </p:nvPicPr>
        <p:blipFill>
          <a:blip r:embed="rId7" cstate="print">
            <a:lum bright="-12000"/>
          </a:blip>
          <a:srcRect/>
          <a:stretch>
            <a:fillRect/>
          </a:stretch>
        </p:blipFill>
        <p:spPr bwMode="auto">
          <a:xfrm>
            <a:off x="6105525" y="3962400"/>
            <a:ext cx="30384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9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  <a:latin typeface="Segoe Script" pitchFamily="66" charset="0"/>
              </a:rPr>
              <a:t>Поиграем в игру «Кого не стало»?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icker-enfant-fleu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3423-sticker-enfant-tig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762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238673178_1_644x461_telyata-enakiev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E704"/>
              </a:clrFrom>
              <a:clrTo>
                <a:srgbClr val="80E704">
                  <a:alpha val="0"/>
                </a:srgbClr>
              </a:clrTo>
            </a:clrChange>
          </a:blip>
          <a:srcRect l="13846" t="6540" r="16924" b="8447"/>
          <a:stretch>
            <a:fillRect/>
          </a:stretch>
        </p:blipFill>
        <p:spPr bwMode="auto">
          <a:xfrm>
            <a:off x="152400" y="4038600"/>
            <a:ext cx="2819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%D0%BB%D1%8C%D0%B2%D0%B5%D0%BD%D0%BE%D0%BA-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8824" r="23529"/>
          <a:stretch>
            <a:fillRect/>
          </a:stretch>
        </p:blipFill>
        <p:spPr bwMode="auto">
          <a:xfrm>
            <a:off x="6553200" y="304800"/>
            <a:ext cx="2165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a1d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505200"/>
            <a:ext cx="299878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69176889_1294913419_04"/>
          <p:cNvPicPr>
            <a:picLocks noChangeAspect="1" noChangeArrowheads="1"/>
          </p:cNvPicPr>
          <p:nvPr/>
        </p:nvPicPr>
        <p:blipFill>
          <a:blip r:embed="rId7" cstate="print">
            <a:lum contrast="-12000"/>
          </a:blip>
          <a:srcRect/>
          <a:stretch>
            <a:fillRect/>
          </a:stretch>
        </p:blipFill>
        <p:spPr bwMode="auto">
          <a:xfrm>
            <a:off x="6105525" y="3962400"/>
            <a:ext cx="30384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 descr="http://www.67.dou.spb.ru/HTML/2017/files/assets/common/page-substrates/pag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2" name="Picture 2" descr="https://static8.depositphotos.com/1575673/1042/i/950/depositphotos_10428538-stock-photo-wooden-treasure-che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5" t="7818" r="12639" b="9496"/>
          <a:stretch>
            <a:fillRect/>
          </a:stretch>
        </p:blipFill>
        <p:spPr bwMode="auto">
          <a:xfrm>
            <a:off x="755576" y="476672"/>
            <a:ext cx="5656486" cy="59766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201218">
            <a:off x="3092331" y="4741247"/>
            <a:ext cx="271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РЕЧЬ</a:t>
            </a:r>
            <a:endParaRPr lang="ru-R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5366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908720"/>
            <a:ext cx="3600400" cy="3600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11760" y="1916832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Связная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речь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u="sng" dirty="0" smtClean="0">
                <a:solidFill>
                  <a:srgbClr val="C00000"/>
                </a:solidFill>
                <a:latin typeface="Segoe Script" pitchFamily="66" charset="0"/>
              </a:rPr>
              <a:t>Речь – это</a:t>
            </a:r>
            <a:r>
              <a:rPr lang="ru-RU" sz="7200" u="sng" dirty="0" smtClean="0">
                <a:solidFill>
                  <a:srgbClr val="C00000"/>
                </a:solidFill>
                <a:latin typeface="Segoe Script" pitchFamily="66" charset="0"/>
              </a:rPr>
              <a:t>….</a:t>
            </a:r>
            <a:endParaRPr lang="ru-RU" sz="7200" u="sng" dirty="0">
              <a:solidFill>
                <a:srgbClr val="C00000"/>
              </a:solidFill>
              <a:latin typeface="Segoe Script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Исторически сложившаяся форма общения людей  с помощью родного  языка. </a:t>
            </a:r>
            <a:r>
              <a:rPr lang="ru-RU" sz="2800" b="1" u="sng" dirty="0" smtClean="0">
                <a:solidFill>
                  <a:srgbClr val="C00000"/>
                </a:solidFill>
                <a:latin typeface="Segoe Script" pitchFamily="66" charset="0"/>
              </a:rPr>
              <a:t>Речь</a:t>
            </a:r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 – очень сложная психическая функция и ее правильное развитие зависит от многих факторов.</a:t>
            </a:r>
          </a:p>
          <a:p>
            <a:pPr lvl="0"/>
            <a:r>
              <a:rPr lang="ru-RU" sz="4000" b="1" dirty="0" smtClean="0">
                <a:latin typeface="Segoe Script" pitchFamily="66" charset="0"/>
              </a:rPr>
              <a:t>Я  же представляю речь   в виде волшебного сундучка (см.следующий слайд).</a:t>
            </a:r>
          </a:p>
          <a:p>
            <a:r>
              <a:rPr lang="ru-RU" sz="4000" b="1" dirty="0" smtClean="0">
                <a:latin typeface="Segoe Script" pitchFamily="66" charset="0"/>
              </a:rPr>
              <a:t>Как вы думаете, что же лежит в этом сундучке???! </a:t>
            </a:r>
            <a:endParaRPr lang="ru-RU" sz="4000" b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8093_e582a05dbfdee45e08ae5d3d8d5a6d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thumbs.dreamstime.com/b/%D0%B4%D0%BE%D0%BC-%D1%88%D0%B0%D1%80%D0%B6%D0%B0-161206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95" t="11806" r="11171" b="11483"/>
          <a:stretch>
            <a:fillRect/>
          </a:stretch>
        </p:blipFill>
        <p:spPr bwMode="auto">
          <a:xfrm>
            <a:off x="2627784" y="404664"/>
            <a:ext cx="4176464" cy="34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67.dou.spb.ru/HTML/2017/files/assets/common/page-substrates/pag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 rot="17352863">
            <a:off x="2648205" y="-826390"/>
            <a:ext cx="2258402" cy="4248949"/>
          </a:xfrm>
          <a:prstGeom prst="wedgeEllipseCallout">
            <a:avLst>
              <a:gd name="adj1" fmla="val 2590"/>
              <a:gd name="adj2" fmla="val 99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511161">
            <a:off x="1795105" y="1017250"/>
            <a:ext cx="4987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Segoe Script" pitchFamily="66" charset="0"/>
              </a:rPr>
              <a:t>Учите детей описывать предметы,  пользуясь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Segoe Script" pitchFamily="66" charset="0"/>
              </a:rPr>
              <a:t>планом</a:t>
            </a:r>
            <a:endParaRPr lang="ru-RU" b="1" i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pic>
        <p:nvPicPr>
          <p:cNvPr id="9" name="Picture 4" descr="rec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12776"/>
            <a:ext cx="3477846" cy="25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s://ds03.infourok.ru/uploads/ex/0f6d/0003a564-1d83fbc3/img11.jpg"/>
          <p:cNvPicPr>
            <a:picLocks noChangeAspect="1" noChangeArrowheads="1"/>
          </p:cNvPicPr>
          <p:nvPr/>
        </p:nvPicPr>
        <p:blipFill>
          <a:blip r:embed="rId4" cstate="print"/>
          <a:srcRect l="25593" t="22387" r="10621" b="12514"/>
          <a:stretch>
            <a:fillRect/>
          </a:stretch>
        </p:blipFill>
        <p:spPr bwMode="auto">
          <a:xfrm>
            <a:off x="0" y="4667090"/>
            <a:ext cx="3816424" cy="21909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11960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«Теремок»</a:t>
            </a:r>
            <a:endParaRPr lang="ru-RU" dirty="0"/>
          </a:p>
        </p:txBody>
      </p:sp>
      <p:pic>
        <p:nvPicPr>
          <p:cNvPr id="27658" name="Picture 10" descr="https://ds05.infourok.ru/uploads/ex/03ef/0001b19e-809d15c8/img25.jpg"/>
          <p:cNvPicPr>
            <a:picLocks noChangeAspect="1" noChangeArrowheads="1"/>
          </p:cNvPicPr>
          <p:nvPr/>
        </p:nvPicPr>
        <p:blipFill>
          <a:blip r:embed="rId5" cstate="print"/>
          <a:srcRect l="11812" t="9051" r="8263" b="4851"/>
          <a:stretch>
            <a:fillRect/>
          </a:stretch>
        </p:blipFill>
        <p:spPr bwMode="auto">
          <a:xfrm>
            <a:off x="6047656" y="4356346"/>
            <a:ext cx="3096344" cy="2501654"/>
          </a:xfrm>
          <a:prstGeom prst="rect">
            <a:avLst/>
          </a:prstGeom>
          <a:noFill/>
        </p:spPr>
      </p:pic>
      <p:pic>
        <p:nvPicPr>
          <p:cNvPr id="27656" name="Picture 8" descr="http://900igr.net/up/datai/260759/0020-017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636912"/>
            <a:ext cx="3384376" cy="236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085"/>
          <p:cNvPicPr>
            <a:picLocks noChangeAspect="1" noChangeArrowheads="1"/>
          </p:cNvPicPr>
          <p:nvPr/>
        </p:nvPicPr>
        <p:blipFill>
          <a:blip r:embed="rId2" cstate="print">
            <a:lum bright="10000" contrast="-12000"/>
          </a:blip>
          <a:srcRect/>
          <a:stretch>
            <a:fillRect/>
          </a:stretch>
        </p:blipFill>
        <p:spPr bwMode="auto">
          <a:xfrm>
            <a:off x="323528" y="332656"/>
            <a:ext cx="8567936" cy="60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01.ru/files/users/images/7c/8a/7c8a03f518f16c9b7f6ca2ff34105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488832" cy="5616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16632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Segoe Script" pitchFamily="66" charset="0"/>
              </a:rPr>
              <a:t>Рассказы по серии картинок</a:t>
            </a:r>
            <a:endParaRPr lang="ru-RU" sz="3600" b="1" i="1" dirty="0">
              <a:solidFill>
                <a:srgbClr val="C0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67.dou.spb.ru/HTML/2017/files/assets/common/page-substrates/pag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9144000" cy="6858001"/>
          </a:xfrm>
          <a:prstGeom prst="rect">
            <a:avLst/>
          </a:prstGeom>
          <a:noFill/>
        </p:spPr>
      </p:pic>
      <p:pic>
        <p:nvPicPr>
          <p:cNvPr id="15366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564904"/>
            <a:ext cx="2376264" cy="23762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-180528" y="2924944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Связная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речь</a:t>
            </a:r>
          </a:p>
        </p:txBody>
      </p:sp>
      <p:pic>
        <p:nvPicPr>
          <p:cNvPr id="11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564904"/>
            <a:ext cx="2376264" cy="2376265"/>
          </a:xfrm>
          <a:prstGeom prst="rect">
            <a:avLst/>
          </a:prstGeom>
          <a:noFill/>
        </p:spPr>
      </p:pic>
      <p:pic>
        <p:nvPicPr>
          <p:cNvPr id="12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293096"/>
            <a:ext cx="2376264" cy="2376265"/>
          </a:xfrm>
          <a:prstGeom prst="rect">
            <a:avLst/>
          </a:prstGeom>
          <a:noFill/>
        </p:spPr>
      </p:pic>
      <p:pic>
        <p:nvPicPr>
          <p:cNvPr id="13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481735"/>
            <a:ext cx="2376264" cy="2376265"/>
          </a:xfrm>
          <a:prstGeom prst="rect">
            <a:avLst/>
          </a:prstGeom>
          <a:noFill/>
        </p:spPr>
      </p:pic>
      <p:pic>
        <p:nvPicPr>
          <p:cNvPr id="14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636912"/>
            <a:ext cx="2376264" cy="237626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530120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Словарь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9992" y="328498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Артикуляция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7704" y="314096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Речевое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дыхание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5816" y="486916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Грамматика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524328" cy="30963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Segoe Script" pitchFamily="66" charset="0"/>
              </a:rPr>
              <a:t>Уважаемые родители! Вы согласны, что заниматься развитием речи необходимо?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6165304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Segoe Script" pitchFamily="66" charset="0"/>
              </a:rPr>
              <a:t>УДАЧИ ВАМ И ВАШИМ МАЛЫШАМ!</a:t>
            </a:r>
            <a:endParaRPr lang="ru-RU" sz="3200" b="1" i="1" dirty="0">
              <a:solidFill>
                <a:srgbClr val="C0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 descr="http://www.67.dou.spb.ru/HTML/2017/files/assets/common/page-substrates/pag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2" name="Picture 2" descr="https://static8.depositphotos.com/1575673/1042/i/950/depositphotos_10428538-stock-photo-wooden-treasure-che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5" t="7818" r="12639" b="9496"/>
          <a:stretch>
            <a:fillRect/>
          </a:stretch>
        </p:blipFill>
        <p:spPr bwMode="auto">
          <a:xfrm>
            <a:off x="1259632" y="476672"/>
            <a:ext cx="4504358" cy="47593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9167706">
            <a:off x="1127429" y="1079895"/>
            <a:ext cx="165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РЕЧЬ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5366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764704"/>
            <a:ext cx="3600400" cy="36004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213285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Артикуляция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01208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Segoe Script" pitchFamily="66" charset="0"/>
              </a:rPr>
              <a:t>Что - можно сделать, чтобы </a:t>
            </a:r>
          </a:p>
          <a:p>
            <a:r>
              <a:rPr lang="ru-RU" sz="3200" b="1" dirty="0" smtClean="0">
                <a:latin typeface="Segoe Script" pitchFamily="66" charset="0"/>
              </a:rPr>
              <a:t>язык, губы стали более подвижными,  чувствительными?</a:t>
            </a:r>
            <a:endParaRPr lang="ru-RU" sz="3200" b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i.pinimg.com/736x/d9/c7/33/d9c73360e2e9f392d41db31036ab4a4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16632"/>
            <a:ext cx="1584177" cy="158417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Segoe Script" pitchFamily="66" charset="0"/>
              </a:rPr>
              <a:t>Конечно, необходимо  с ребенком делать артикуляционную гимнастику!</a:t>
            </a:r>
            <a:endParaRPr lang="ru-RU" b="1" i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4176464" cy="2971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5008" y="5373216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  <a:t>«Улыбка» - улыбнуться, </a:t>
            </a:r>
            <a:b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  <a:t>не обнажая зубы</a:t>
            </a:r>
            <a:endParaRPr lang="ru-RU" sz="40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«Заборчик» - улыбнуться так, чтобы были видны верхние и нижние зубы</a:t>
            </a:r>
            <a:b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36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214563"/>
            <a:ext cx="6707188" cy="437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«Трубочка» - вытянуть губы вперед, при этом челюсти сомкнуты </a:t>
            </a:r>
            <a:r>
              <a:rPr lang="ru-RU" sz="36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36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060575"/>
            <a:ext cx="7345362" cy="436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Segoe Print" pitchFamily="2" charset="0"/>
              </a:rPr>
              <a:t>«Бублик» - выполнить «трубочку» и приоткрыть рот</a:t>
            </a:r>
            <a:br>
              <a:rPr lang="ru-RU" sz="3600" b="1" i="1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3600" b="1" i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714500"/>
            <a:ext cx="6229350" cy="484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Segoe Print" pitchFamily="2" charset="0"/>
              </a:rPr>
              <a:t>«Часики» - отведение кончика языка к углам рта вправо-влево. Нижняя челюсть при этом неподвижна</a:t>
            </a:r>
            <a:br>
              <a:rPr lang="ru-RU" sz="3600" b="1" i="1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3600" b="1" i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0"/>
            <a:ext cx="4500563" cy="3659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49500"/>
            <a:ext cx="4500562" cy="361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409</Words>
  <Application>Microsoft Office PowerPoint</Application>
  <PresentationFormat>Экран (4:3)</PresentationFormat>
  <Paragraphs>75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Слайд</vt:lpstr>
      <vt:lpstr>Слайд 1</vt:lpstr>
      <vt:lpstr>Что же такое  речь?</vt:lpstr>
      <vt:lpstr>Речь – это….</vt:lpstr>
      <vt:lpstr>Слайд 4</vt:lpstr>
      <vt:lpstr>Конечно, необходимо  с ребенком делать артикуляционную гимнастику!</vt:lpstr>
      <vt:lpstr>«Заборчик» - улыбнуться так, чтобы были видны верхние и нижние зубы </vt:lpstr>
      <vt:lpstr>«Трубочка» - вытянуть губы вперед, при этом челюсти сомкнуты  </vt:lpstr>
      <vt:lpstr>«Бублик» - выполнить «трубочку» и приоткрыть рот </vt:lpstr>
      <vt:lpstr>«Часики» - отведение кончика языка к углам рта вправо-влево. Нижняя челюсть при этом неподвижна </vt:lpstr>
      <vt:lpstr>«Качели» - рот широко открыт, движения языка вверх-вниз, за верхние зубы – за нижние зубы </vt:lpstr>
      <vt:lpstr>«Вкусное варенье» - слизывание варенья с верхней и нижней губы попеременно. Круговое облизывание губ  </vt:lpstr>
      <vt:lpstr>«Чашечка» - широкий расслабленный язык поднят к верхней губе, средняя часть языка прогнута, а боковые края загнуты кверху  </vt:lpstr>
      <vt:lpstr>«Маляр» - улыбнуться, открыть рот, язык поднять вверх и кончиком языка водить вперед-назад по небу </vt:lpstr>
      <vt:lpstr>«Горка» - улыбнуться, открыть рот, кончик языка упереть в нижние зубы, язык не должен выпячиваться вперед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Что делает?</vt:lpstr>
      <vt:lpstr>Слайд 26</vt:lpstr>
      <vt:lpstr>Поиграем в игру «Кого не стало»?</vt:lpstr>
      <vt:lpstr>Слайд 28</vt:lpstr>
      <vt:lpstr>Слайд 29</vt:lpstr>
      <vt:lpstr>Слайд 30</vt:lpstr>
      <vt:lpstr>Слайд 31</vt:lpstr>
      <vt:lpstr>Слайд 32</vt:lpstr>
      <vt:lpstr>Слайд 33</vt:lpstr>
      <vt:lpstr>Уважаемые родители! Вы согласны, что заниматься развитием речи необходимо?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53</cp:revision>
  <dcterms:created xsi:type="dcterms:W3CDTF">2021-03-23T17:27:23Z</dcterms:created>
  <dcterms:modified xsi:type="dcterms:W3CDTF">2022-11-20T17:18:25Z</dcterms:modified>
</cp:coreProperties>
</file>